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ACA"/>
          </a:solidFill>
        </a:fill>
      </a:tcStyle>
    </a:wholeTbl>
    <a:band2H>
      <a:tcTxStyle/>
      <a:tcStyle>
        <a:tcBdr/>
        <a:fill>
          <a:solidFill>
            <a:srgbClr val="F2E7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E5CB"/>
          </a:solidFill>
        </a:fill>
      </a:tcStyle>
    </a:wholeTbl>
    <a:band2H>
      <a:tcTxStyle/>
      <a:tcStyle>
        <a:tcBdr/>
        <a:fill>
          <a:solidFill>
            <a:srgbClr val="FAF3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1DE"/>
          </a:solidFill>
        </a:fill>
      </a:tcStyle>
    </a:wholeTbl>
    <a:band2H>
      <a:tcTxStyle/>
      <a:tcStyle>
        <a:tcBdr/>
        <a:fill>
          <a:solidFill>
            <a:srgbClr val="EFE9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28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5266599999999994E-2"/>
          <c:y val="3.8511299999999998E-2"/>
          <c:w val="0.92818500000000004"/>
          <c:h val="0.766826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0 Days</c:v>
                </c:pt>
                <c:pt idx="1">
                  <c:v>1-2 Days</c:v>
                </c:pt>
                <c:pt idx="2">
                  <c:v>3-5 Days</c:v>
                </c:pt>
                <c:pt idx="3">
                  <c:v>6+ Days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0.64</c:v>
                </c:pt>
                <c:pt idx="1">
                  <c:v>0.13</c:v>
                </c:pt>
                <c:pt idx="2">
                  <c:v>0.09</c:v>
                </c:pt>
                <c:pt idx="3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149312"/>
        <c:axId val="36958208"/>
      </c:barChart>
      <c:catAx>
        <c:axId val="79149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FFFFFF"/>
            </a:solidFill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FFFFF"/>
                </a:solidFill>
                <a:latin typeface="Century Gothic"/>
              </a:defRPr>
            </a:pPr>
            <a:endParaRPr lang="en-US"/>
          </a:p>
        </c:txPr>
        <c:crossAx val="36958208"/>
        <c:crosses val="autoZero"/>
        <c:auto val="1"/>
        <c:lblAlgn val="ctr"/>
        <c:lblOffset val="100"/>
        <c:noMultiLvlLbl val="1"/>
      </c:catAx>
      <c:valAx>
        <c:axId val="3695820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FFFFFF"/>
              </a:solidFill>
              <a:prstDash val="solid"/>
              <a:round/>
            </a:ln>
          </c:spPr>
        </c:majorGridlines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FFFFF"/>
                </a:solidFill>
                <a:latin typeface="Century Gothic"/>
              </a:defRPr>
            </a:pPr>
            <a:endParaRPr lang="en-US"/>
          </a:p>
        </c:txPr>
        <c:crossAx val="79149312"/>
        <c:crosses val="autoZero"/>
        <c:crossBetween val="between"/>
        <c:majorUnit val="0.17499999999999999"/>
        <c:minorUnit val="8.7499999999999994E-2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84590200000000004"/>
          <c:y val="0.94898899999999997"/>
          <c:w val="0.15409800000000001"/>
          <c:h val="5.10113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FFFFFF"/>
              </a:solidFill>
              <a:latin typeface="Century Gothic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rgbClr val="BFD8D8">
        <a:alpha val="55000"/>
      </a:srgbClr>
    </a:solidFill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8514699999999998E-2"/>
          <c:y val="4.3886399999999999E-2"/>
          <c:w val="0.926485"/>
          <c:h val="0.882025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0 Days</c:v>
                </c:pt>
                <c:pt idx="1">
                  <c:v>1-2 Days</c:v>
                </c:pt>
                <c:pt idx="2">
                  <c:v>3-5 Days</c:v>
                </c:pt>
                <c:pt idx="3">
                  <c:v>6+ Days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0.89</c:v>
                </c:pt>
                <c:pt idx="1">
                  <c:v>7.0000000000000007E-2</c:v>
                </c:pt>
                <c:pt idx="2">
                  <c:v>0.02</c:v>
                </c:pt>
                <c:pt idx="3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0 Days</c:v>
                </c:pt>
                <c:pt idx="1">
                  <c:v>1-2 Days</c:v>
                </c:pt>
                <c:pt idx="2">
                  <c:v>3-5 Days</c:v>
                </c:pt>
                <c:pt idx="3">
                  <c:v>6+ Days</c:v>
                </c:pt>
              </c:strCache>
            </c:strRef>
          </c:cat>
          <c:val>
            <c:numRef>
              <c:f>Sheet1!$C$2:$C$5</c:f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0 Days</c:v>
                </c:pt>
                <c:pt idx="1">
                  <c:v>1-2 Days</c:v>
                </c:pt>
                <c:pt idx="2">
                  <c:v>3-5 Days</c:v>
                </c:pt>
                <c:pt idx="3">
                  <c:v>6+ Days</c:v>
                </c:pt>
              </c:strCache>
            </c:strRef>
          </c:cat>
          <c:val>
            <c:numRef>
              <c:f>Sheet1!$D$2:$D$5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820672"/>
        <c:axId val="39822464"/>
      </c:barChart>
      <c:catAx>
        <c:axId val="39820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FFFFFF"/>
            </a:solidFill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FFFFF"/>
                </a:solidFill>
                <a:latin typeface="Century Gothic"/>
              </a:defRPr>
            </a:pPr>
            <a:endParaRPr lang="en-US"/>
          </a:p>
        </c:txPr>
        <c:crossAx val="39822464"/>
        <c:crosses val="autoZero"/>
        <c:auto val="1"/>
        <c:lblAlgn val="ctr"/>
        <c:lblOffset val="100"/>
        <c:noMultiLvlLbl val="1"/>
      </c:catAx>
      <c:valAx>
        <c:axId val="39822464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FFFFFF"/>
              </a:solidFill>
              <a:prstDash val="solid"/>
              <a:round/>
            </a:ln>
          </c:spPr>
        </c:majorGridlines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FFFFFF"/>
                </a:solidFill>
                <a:latin typeface="Century Gothic"/>
              </a:defRPr>
            </a:pPr>
            <a:endParaRPr lang="en-US"/>
          </a:p>
        </c:txPr>
        <c:crossAx val="39820672"/>
        <c:crosses val="autoZero"/>
        <c:crossBetween val="between"/>
        <c:majorUnit val="0.22500000000000001"/>
        <c:minorUnit val="0.1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BFD8D8">
        <a:alpha val="51000"/>
      </a:srgbClr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7866902"/>
      </p:ext>
    </p:extLst>
  </p:cSld>
  <p:clrMap bg1="dk1" tx1="lt1" bg2="dk2" tx2="lt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1pPr>
    <a:lvl2pPr indent="228600" defTabSz="457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2pPr>
    <a:lvl3pPr indent="457200" defTabSz="457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3pPr>
    <a:lvl4pPr indent="685800" defTabSz="457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4pPr>
    <a:lvl5pPr indent="914400" defTabSz="457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5pPr>
    <a:lvl6pPr indent="1143000" defTabSz="457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6pPr>
    <a:lvl7pPr indent="1371600" defTabSz="457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7pPr>
    <a:lvl8pPr indent="1600200" defTabSz="457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8pPr>
    <a:lvl9pPr indent="1828800" defTabSz="457200" latinLnBrk="0">
      <a:defRPr sz="1200">
        <a:solidFill>
          <a:srgbClr val="FFFFFF"/>
        </a:solidFill>
        <a:latin typeface="+mn-lt"/>
        <a:ea typeface="+mn-ea"/>
        <a:cs typeface="+mn-cs"/>
        <a:sym typeface="Century Gothic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866441" y="1447800"/>
            <a:ext cx="6620969" cy="332958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6441" y="4777380"/>
            <a:ext cx="6620969" cy="86142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all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cap="all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cap="all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cap="all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cap="all">
                <a:solidFill>
                  <a:srgbClr val="8AD0D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866443" y="4800586"/>
            <a:ext cx="6620968" cy="56673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9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866441" y="685799"/>
            <a:ext cx="6620969" cy="3640668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6443" y="5367325"/>
            <a:ext cx="6620966" cy="49371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/>
            </a:lvl1pPr>
            <a:lvl2pPr marL="0" indent="457200">
              <a:buClrTx/>
              <a:buSzTx/>
              <a:buNone/>
              <a:defRPr sz="1200"/>
            </a:lvl2pPr>
            <a:lvl3pPr marL="0" indent="914400">
              <a:buClrTx/>
              <a:buSzTx/>
              <a:buNone/>
              <a:defRPr sz="1200"/>
            </a:lvl3pPr>
            <a:lvl4pPr marL="0" indent="1371600">
              <a:buClrTx/>
              <a:buSzTx/>
              <a:buNone/>
              <a:defRPr sz="1200"/>
            </a:lvl4pPr>
            <a:lvl5pPr marL="0" indent="1828800">
              <a:buClrTx/>
              <a:buSz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866441" y="1447800"/>
            <a:ext cx="6620969" cy="1981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6441" y="3657600"/>
            <a:ext cx="6620969" cy="23622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1800"/>
            </a:lvl1pPr>
            <a:lvl2pPr marL="0" indent="457200">
              <a:buClrTx/>
              <a:buSzTx/>
              <a:buNone/>
              <a:defRPr sz="1800"/>
            </a:lvl2pPr>
            <a:lvl3pPr marL="0" indent="914400">
              <a:buClrTx/>
              <a:buSzTx/>
              <a:buNone/>
              <a:defRPr sz="1800"/>
            </a:lvl3pPr>
            <a:lvl4pPr marL="0" indent="1371600">
              <a:buClrTx/>
              <a:buSzTx/>
              <a:buNone/>
              <a:defRPr sz="1800"/>
            </a:lvl4pPr>
            <a:lvl5pPr marL="0" indent="1828800">
              <a:buClrTx/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181408" y="1447800"/>
            <a:ext cx="6001050" cy="2323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48177" y="3771174"/>
            <a:ext cx="5461159" cy="34217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 cap="small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sz="1400" cap="small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sz="1400" cap="small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sz="1400" cap="small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sz="1400" cap="small">
                <a:solidFill>
                  <a:srgbClr val="8AD0D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66441" y="4350656"/>
            <a:ext cx="6620969" cy="1676401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  <a:defRPr sz="1800"/>
            </a:pPr>
            <a:endParaRPr/>
          </a:p>
        </p:txBody>
      </p:sp>
      <p:sp>
        <p:nvSpPr>
          <p:cNvPr id="120" name="TextBox 11"/>
          <p:cNvSpPr txBox="1"/>
          <p:nvPr/>
        </p:nvSpPr>
        <p:spPr>
          <a:xfrm>
            <a:off x="673896" y="971253"/>
            <a:ext cx="601592" cy="1818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2200">
                <a:solidFill>
                  <a:srgbClr val="8AD0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121" name="TextBox 14"/>
          <p:cNvSpPr txBox="1"/>
          <p:nvPr/>
        </p:nvSpPr>
        <p:spPr>
          <a:xfrm>
            <a:off x="6999689" y="2613786"/>
            <a:ext cx="601592" cy="181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2200">
                <a:solidFill>
                  <a:srgbClr val="8AD0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866441" y="3124200"/>
            <a:ext cx="6620969" cy="16531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6441" y="4777380"/>
            <a:ext cx="66209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>
                <a:solidFill>
                  <a:srgbClr val="8AD0D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4834" y="1981200"/>
            <a:ext cx="2210725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8AD0D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9475" y="2667000"/>
            <a:ext cx="2196084" cy="358933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14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13503" y="1981200"/>
            <a:ext cx="2202755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14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905586" y="2667000"/>
            <a:ext cx="2210672" cy="358933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14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344917" y="1981200"/>
            <a:ext cx="2199659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14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344917" y="2667000"/>
            <a:ext cx="2199659" cy="358933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145" name="Straight Connector 16"/>
          <p:cNvSpPr/>
          <p:nvPr/>
        </p:nvSpPr>
        <p:spPr>
          <a:xfrm flipH="1">
            <a:off x="2795334" y="2133600"/>
            <a:ext cx="1" cy="3962400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Straight Connector 17"/>
          <p:cNvSpPr/>
          <p:nvPr/>
        </p:nvSpPr>
        <p:spPr>
          <a:xfrm flipH="1">
            <a:off x="5223030" y="2133600"/>
            <a:ext cx="1" cy="3966882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9475" y="4250949"/>
            <a:ext cx="2205613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8AD0D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9474" y="2209800"/>
            <a:ext cx="2205614" cy="1524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9474" y="4827211"/>
            <a:ext cx="2205614" cy="65919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15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917792" y="4250949"/>
            <a:ext cx="2198467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15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917791" y="2209800"/>
            <a:ext cx="2198467" cy="1524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16776" y="4827211"/>
            <a:ext cx="2201379" cy="65919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16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5344917" y="4250949"/>
            <a:ext cx="2199659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16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344916" y="2209800"/>
            <a:ext cx="2199658" cy="1524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44824" y="4827208"/>
            <a:ext cx="2202572" cy="65919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164" name="Straight Connector 18"/>
          <p:cNvSpPr/>
          <p:nvPr/>
        </p:nvSpPr>
        <p:spPr>
          <a:xfrm flipH="1">
            <a:off x="2795334" y="2133600"/>
            <a:ext cx="1" cy="3962400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traight Connector 19"/>
          <p:cNvSpPr/>
          <p:nvPr/>
        </p:nvSpPr>
        <p:spPr>
          <a:xfrm flipH="1">
            <a:off x="5223030" y="2133600"/>
            <a:ext cx="1" cy="3966882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idx="1"/>
          </p:nvPr>
        </p:nvSpPr>
        <p:spPr>
          <a:xfrm>
            <a:off x="827699" y="2052925"/>
            <a:ext cx="6711655" cy="419548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6229782" y="430214"/>
            <a:ext cx="1314794" cy="5826126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idx="1"/>
          </p:nvPr>
        </p:nvSpPr>
        <p:spPr>
          <a:xfrm>
            <a:off x="489475" y="773204"/>
            <a:ext cx="5568813" cy="54831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4351" y="2142069"/>
            <a:ext cx="3746503" cy="364913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idx="1"/>
          </p:nvPr>
        </p:nvSpPr>
        <p:spPr>
          <a:xfrm>
            <a:off x="827699" y="2052925"/>
            <a:ext cx="6711655" cy="419548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866443" y="2861734"/>
            <a:ext cx="6620968" cy="191564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6441" y="4777380"/>
            <a:ext cx="66209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all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cap="all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cap="all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cap="all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cap="all">
                <a:solidFill>
                  <a:srgbClr val="8AD0D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27699" y="2060575"/>
            <a:ext cx="3298114" cy="419576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778681" indent="-321474">
              <a:defRPr sz="1800"/>
            </a:lvl2pPr>
            <a:lvl3pPr marL="1208335" indent="-293919">
              <a:defRPr sz="1800"/>
            </a:lvl3pPr>
            <a:lvl4pPr marL="1714529" indent="-342906">
              <a:defRPr sz="1800"/>
            </a:lvl4pPr>
            <a:lvl5pPr marL="2171736" indent="-342906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7699" y="1905000"/>
            <a:ext cx="3298113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8AD0D6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8AD0D6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8AD0D6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8AD0D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241975" y="1905000"/>
            <a:ext cx="3298114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866441" y="1447800"/>
            <a:ext cx="2551463" cy="1447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89397" y="1447800"/>
            <a:ext cx="3898014" cy="457200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66441" y="3129281"/>
            <a:ext cx="2551463" cy="28956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865655" y="1854192"/>
            <a:ext cx="3820676" cy="157480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8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13517" y="1143000"/>
            <a:ext cx="2400926" cy="4572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6441" y="3657600"/>
            <a:ext cx="3814729" cy="13716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/>
            </a:lvl1pPr>
            <a:lvl2pPr marL="0" indent="457200">
              <a:buClrTx/>
              <a:buSzTx/>
              <a:buNone/>
              <a:defRPr sz="1400"/>
            </a:lvl2pPr>
            <a:lvl3pPr marL="0" indent="914400">
              <a:buClrTx/>
              <a:buSzTx/>
              <a:buNone/>
              <a:defRPr sz="1400"/>
            </a:lvl3pPr>
            <a:lvl4pPr marL="0" indent="1371600">
              <a:buClrTx/>
              <a:buSzTx/>
              <a:buNone/>
              <a:defRPr sz="1400"/>
            </a:lvl4pPr>
            <a:lvl5pPr marL="0" indent="1828800">
              <a:buClrTx/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1"/>
          <p:cNvSpPr/>
          <p:nvPr/>
        </p:nvSpPr>
        <p:spPr>
          <a:xfrm>
            <a:off x="6299432" y="1676400"/>
            <a:ext cx="2819401" cy="28194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Oval 22"/>
          <p:cNvSpPr/>
          <p:nvPr/>
        </p:nvSpPr>
        <p:spPr>
          <a:xfrm>
            <a:off x="5689832" y="-457200"/>
            <a:ext cx="1600201" cy="1600200"/>
          </a:xfrm>
          <a:prstGeom prst="ellipse">
            <a:avLst/>
          </a:prstGeom>
          <a:gradFill>
            <a:gsLst>
              <a:gs pos="0">
                <a:srgbClr val="50B9C1">
                  <a:alpha val="14000"/>
                </a:srgbClr>
              </a:gs>
              <a:gs pos="36000">
                <a:srgbClr val="50B9C1">
                  <a:alpha val="7000"/>
                </a:srgbClr>
              </a:gs>
              <a:gs pos="73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Oval 23"/>
          <p:cNvSpPr/>
          <p:nvPr/>
        </p:nvSpPr>
        <p:spPr>
          <a:xfrm>
            <a:off x="6299432" y="6096000"/>
            <a:ext cx="990601" cy="990600"/>
          </a:xfrm>
          <a:prstGeom prst="ellipse">
            <a:avLst/>
          </a:prstGeom>
          <a:gradFill>
            <a:gsLst>
              <a:gs pos="0">
                <a:srgbClr val="50B9C1">
                  <a:alpha val="9000"/>
                </a:srgbClr>
              </a:gs>
              <a:gs pos="36000">
                <a:srgbClr val="50B9C1">
                  <a:alpha val="5000"/>
                </a:srgbClr>
              </a:gs>
              <a:gs pos="66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Oval 19"/>
          <p:cNvSpPr/>
          <p:nvPr/>
        </p:nvSpPr>
        <p:spPr>
          <a:xfrm>
            <a:off x="-153988" y="2667000"/>
            <a:ext cx="4191001" cy="4191000"/>
          </a:xfrm>
          <a:prstGeom prst="ellipse">
            <a:avLst/>
          </a:prstGeom>
          <a:gradFill>
            <a:gsLst>
              <a:gs pos="0">
                <a:srgbClr val="50B9C1">
                  <a:alpha val="11000"/>
                </a:srgbClr>
              </a:gs>
              <a:gs pos="36000">
                <a:srgbClr val="50B9C1">
                  <a:alpha val="10000"/>
                </a:srgbClr>
              </a:gs>
              <a:gs pos="75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Oval 20"/>
          <p:cNvSpPr/>
          <p:nvPr/>
        </p:nvSpPr>
        <p:spPr>
          <a:xfrm>
            <a:off x="-839788" y="2895600"/>
            <a:ext cx="2362201" cy="2362200"/>
          </a:xfrm>
          <a:prstGeom prst="ellipse">
            <a:avLst/>
          </a:prstGeom>
          <a:gradFill>
            <a:gsLst>
              <a:gs pos="0">
                <a:srgbClr val="50B9C1">
                  <a:alpha val="8000"/>
                </a:srgbClr>
              </a:gs>
              <a:gs pos="36000">
                <a:srgbClr val="50B9C1">
                  <a:alpha val="8000"/>
                </a:srgbClr>
              </a:gs>
              <a:gs pos="72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tangle 18"/>
          <p:cNvSpPr/>
          <p:nvPr/>
        </p:nvSpPr>
        <p:spPr>
          <a:xfrm>
            <a:off x="7745644" y="0"/>
            <a:ext cx="685801" cy="109945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31694" y="540182"/>
            <a:ext cx="498287" cy="523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457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l" defTabSz="457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l" defTabSz="457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l" defTabSz="457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l" defTabSz="457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l" defTabSz="457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l" defTabSz="457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l" defTabSz="457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l" defTabSz="4572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EBEBEB"/>
          </a:solidFill>
          <a:uFillTx/>
          <a:latin typeface="+mn-lt"/>
          <a:ea typeface="+mn-ea"/>
          <a:cs typeface="+mn-cs"/>
          <a:sym typeface="Century Gothic"/>
        </a:defRPr>
      </a:lvl9pPr>
    </p:titleStyle>
    <p:bodyStyle>
      <a:lvl1pPr marL="342906" marR="0" indent="-342906" algn="l" defTabSz="457206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1pPr>
      <a:lvl2pPr marL="774712" marR="0" indent="-317505" algn="l" defTabSz="457206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2pPr>
      <a:lvl3pPr marL="1200170" marR="0" indent="-285754" algn="l" defTabSz="457206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3pPr>
      <a:lvl4pPr marL="1698200" marR="0" indent="-326577" algn="l" defTabSz="457206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4pPr>
      <a:lvl5pPr marL="2155407" marR="0" indent="-326577" algn="l" defTabSz="457206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5pPr>
      <a:lvl6pPr marL="2612615" marR="0" indent="-326577" algn="l" defTabSz="457206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6pPr>
      <a:lvl7pPr marL="3069822" marR="0" indent="-326577" algn="l" defTabSz="457206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7pPr>
      <a:lvl8pPr marL="3527030" marR="0" indent="-326577" algn="l" defTabSz="457206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8pPr>
      <a:lvl9pPr marL="3984237" marR="0" indent="-326576" algn="l" defTabSz="457206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entury Gothic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mailto:Bmciff@Utah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99" y="-638461"/>
            <a:ext cx="118872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Title 1"/>
          <p:cNvSpPr txBox="1">
            <a:spLocks noGrp="1"/>
          </p:cNvSpPr>
          <p:nvPr>
            <p:ph type="ctrTitle"/>
          </p:nvPr>
        </p:nvSpPr>
        <p:spPr>
          <a:xfrm>
            <a:off x="294968" y="2094271"/>
            <a:ext cx="4409767" cy="2683112"/>
          </a:xfrm>
          <a:prstGeom prst="rect">
            <a:avLst/>
          </a:prstGeom>
          <a:solidFill>
            <a:srgbClr val="BFD8D8"/>
          </a:solidFill>
        </p:spPr>
        <p:txBody>
          <a:bodyPr/>
          <a:lstStyle>
            <a:lvl1pPr algn="ctr" defTabSz="438918">
              <a:defRPr sz="4224">
                <a:solidFill>
                  <a:srgbClr val="84100E"/>
                </a:solidFill>
              </a:defRPr>
            </a:lvl1pPr>
          </a:lstStyle>
          <a:p>
            <a:r>
              <a:t>How Walking or Biking to Work Can Save the World</a:t>
            </a:r>
          </a:p>
        </p:txBody>
      </p:sp>
      <p:sp>
        <p:nvSpPr>
          <p:cNvPr id="204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639139" y="6196781"/>
            <a:ext cx="4745320" cy="661220"/>
          </a:xfrm>
          <a:prstGeom prst="rect">
            <a:avLst/>
          </a:prstGeom>
        </p:spPr>
        <p:txBody>
          <a:bodyPr/>
          <a:lstStyle/>
          <a:p>
            <a:pPr defTabSz="425202">
              <a:lnSpc>
                <a:spcPct val="80000"/>
              </a:lnSpc>
              <a:spcBef>
                <a:spcPts val="900"/>
              </a:spcBef>
              <a:defRPr sz="1581"/>
            </a:pPr>
            <a:r>
              <a:t>Brett mcIff, PhD </a:t>
            </a:r>
          </a:p>
          <a:p>
            <a:pPr defTabSz="425202">
              <a:lnSpc>
                <a:spcPct val="80000"/>
              </a:lnSpc>
              <a:spcBef>
                <a:spcPts val="900"/>
              </a:spcBef>
              <a:defRPr sz="1581"/>
            </a:pPr>
            <a:r>
              <a:t>Utah Department of Health</a:t>
            </a:r>
          </a:p>
        </p:txBody>
      </p:sp>
      <p:pic>
        <p:nvPicPr>
          <p:cNvPr id="20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696" y="5454443"/>
            <a:ext cx="1275737" cy="1275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 1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208"/>
            <a:ext cx="9204960" cy="6869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1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5767" y="0"/>
            <a:ext cx="10665572" cy="6936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1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649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 1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514351" y="2142069"/>
            <a:ext cx="3746503" cy="36491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02681" y="8451992"/>
            <a:ext cx="1207252" cy="803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DEEE6762-09A3-4039-ADAF-0EC8FC6D6144-L0-001.jpeg" descr="DEEE6762-09A3-4039-ADAF-0EC8FC6D6144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D8F205F2-368E-4BB1-952D-09B782FE18EF-L0-001.jpeg" descr="D8F205F2-368E-4BB1-952D-09B782FE18E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E74CA7C0-975A-4BF8-9F6E-67EC6BF28BA7-L0-001.jpeg" descr="E74CA7C0-975A-4BF8-9F6E-67EC6BF28BA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1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1347" y="0"/>
            <a:ext cx="5171361" cy="6744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 2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</p:txBody>
      </p:sp>
      <p:sp>
        <p:nvSpPr>
          <p:cNvPr id="260" name="Conten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116211" y="1919883"/>
            <a:ext cx="2759274" cy="42416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 3"/>
              <a:buNone/>
            </a:pPr>
            <a:r>
              <a:rPr u="sng">
                <a:solidFill>
                  <a:srgbClr val="58C1BA"/>
                </a:solidFill>
                <a:uFill>
                  <a:solidFill>
                    <a:srgbClr val="58C1BA"/>
                  </a:solidFill>
                </a:uFill>
                <a:hlinkClick r:id="rId2"/>
              </a:rPr>
              <a:t>Bmciff@Utah.gov</a:t>
            </a:r>
          </a:p>
          <a:p>
            <a:pPr marL="0" indent="0">
              <a:buSzTx/>
              <a:buFont typeface="Wingdings 3"/>
              <a:buNone/>
            </a:pPr>
            <a:r>
              <a:t>801-538-6530</a:t>
            </a:r>
          </a:p>
        </p:txBody>
      </p:sp>
      <p:pic>
        <p:nvPicPr>
          <p:cNvPr id="261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194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Why Is Health Even Involved?</a:t>
            </a:r>
          </a:p>
        </p:txBody>
      </p:sp>
      <p:sp>
        <p:nvSpPr>
          <p:cNvPr id="208" name="Shape 195"/>
          <p:cNvSpPr txBox="1">
            <a:spLocks noGrp="1"/>
          </p:cNvSpPr>
          <p:nvPr>
            <p:ph type="body" sz="half" idx="1"/>
          </p:nvPr>
        </p:nvSpPr>
        <p:spPr>
          <a:xfrm>
            <a:off x="614663" y="1853246"/>
            <a:ext cx="3526928" cy="4436941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Air Quality</a:t>
            </a:r>
          </a:p>
          <a:p>
            <a:pPr>
              <a:defRPr sz="2400"/>
            </a:pPr>
            <a:r>
              <a:t>Injury Prevention</a:t>
            </a:r>
          </a:p>
          <a:p>
            <a:pPr>
              <a:defRPr sz="2400"/>
            </a:pPr>
            <a:r>
              <a:t>Obesity and Overweight</a:t>
            </a:r>
          </a:p>
          <a:p>
            <a:pPr>
              <a:defRPr sz="2400"/>
            </a:pPr>
            <a:r>
              <a:t>Heart Disease, Stroke, Diabetes, Cancer, Asthma, Arthritis, and much more!</a:t>
            </a:r>
          </a:p>
        </p:txBody>
      </p:sp>
      <p:sp>
        <p:nvSpPr>
          <p:cNvPr id="209" name="Shape 196"/>
          <p:cNvSpPr txBox="1">
            <a:spLocks noGrp="1"/>
          </p:cNvSpPr>
          <p:nvPr>
            <p:ph type="sldNum" sz="quarter" idx="4294967295"/>
          </p:nvPr>
        </p:nvSpPr>
        <p:spPr>
          <a:xfrm>
            <a:off x="7024425" y="4463316"/>
            <a:ext cx="301215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1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3885" y="2431743"/>
            <a:ext cx="4373264" cy="3279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198"/>
          <p:cNvSpPr txBox="1">
            <a:spLocks noGrp="1"/>
          </p:cNvSpPr>
          <p:nvPr>
            <p:ph type="sldNum" sz="quarter" idx="4294967295"/>
          </p:nvPr>
        </p:nvSpPr>
        <p:spPr>
          <a:xfrm>
            <a:off x="7024425" y="4463316"/>
            <a:ext cx="301215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13" name="C81CFA29-483F-478E-A0EB-17A380665224-L0-001.jpeg" descr="C81CFA29-483F-478E-A0EB-17A38066522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039" y="626019"/>
            <a:ext cx="7661638" cy="512163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ectangle 1"/>
          <p:cNvSpPr txBox="1"/>
          <p:nvPr/>
        </p:nvSpPr>
        <p:spPr>
          <a:xfrm>
            <a:off x="1485002" y="5961791"/>
            <a:ext cx="66139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BFD8D8"/>
                </a:solidFill>
              </a:defRPr>
            </a:pPr>
            <a:r>
              <a:t>Because Transportation </a:t>
            </a:r>
            <a:r>
              <a:rPr u="sng"/>
              <a:t>IS</a:t>
            </a:r>
            <a:r>
              <a:t> Health, and Health is Life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19227" t="21876" r="2933" b="13162"/>
          <a:stretch>
            <a:fillRect/>
          </a:stretch>
        </p:blipFill>
        <p:spPr>
          <a:xfrm>
            <a:off x="4057" y="1577659"/>
            <a:ext cx="9037406" cy="424053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Oval 2"/>
          <p:cNvSpPr/>
          <p:nvPr/>
        </p:nvSpPr>
        <p:spPr>
          <a:xfrm>
            <a:off x="5303520" y="2625805"/>
            <a:ext cx="2351315" cy="985037"/>
          </a:xfrm>
          <a:prstGeom prst="ellipse">
            <a:avLst/>
          </a:prstGeom>
          <a:ln w="38100" cap="rnd">
            <a:solidFill>
              <a:schemeClr val="accent1"/>
            </a:solidFill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defTabSz="342900">
              <a:defRPr sz="1300"/>
            </a:pPr>
            <a:endParaRPr/>
          </a:p>
        </p:txBody>
      </p:sp>
      <p:sp>
        <p:nvSpPr>
          <p:cNvPr id="218" name="Straight Arrow Connector 4"/>
          <p:cNvSpPr/>
          <p:nvPr/>
        </p:nvSpPr>
        <p:spPr>
          <a:xfrm flipV="1">
            <a:off x="6805452" y="3384417"/>
            <a:ext cx="301338" cy="1122220"/>
          </a:xfrm>
          <a:prstGeom prst="line">
            <a:avLst/>
          </a:prstGeom>
          <a:ln w="38100" cap="rnd"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animBg="1" advAuto="0"/>
      <p:bldP spid="218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A9CB1FB5-52E5-4CAF-80C0-C03160F7DF9C-L0-001.jpeg" descr="A9CB1FB5-52E5-4CAF-80C0-C03160F7DF9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2161" y="0"/>
            <a:ext cx="531967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 txBox="1">
            <a:spLocks noGrp="1"/>
          </p:cNvSpPr>
          <p:nvPr>
            <p:ph type="title"/>
          </p:nvPr>
        </p:nvSpPr>
        <p:spPr>
          <a:xfrm>
            <a:off x="449393" y="292282"/>
            <a:ext cx="6291041" cy="10922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Health and Active Transportation</a:t>
            </a:r>
          </a:p>
        </p:txBody>
      </p:sp>
      <p:sp>
        <p:nvSpPr>
          <p:cNvPr id="223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23008" y="1531588"/>
            <a:ext cx="6066994" cy="81453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600"/>
            </a:lvl1pPr>
          </a:lstStyle>
          <a:p>
            <a:r>
              <a:t>In the last 30 days, how many days have you walked to work, school, church, or other destination other than for recreation or exercise?</a:t>
            </a:r>
          </a:p>
        </p:txBody>
      </p:sp>
      <p:graphicFrame>
        <p:nvGraphicFramePr>
          <p:cNvPr id="224" name="Chart 5"/>
          <p:cNvGraphicFramePr/>
          <p:nvPr/>
        </p:nvGraphicFramePr>
        <p:xfrm>
          <a:off x="1091231" y="2738005"/>
          <a:ext cx="6510809" cy="4287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>
            <a:spLocks noGrp="1"/>
          </p:cNvSpPr>
          <p:nvPr>
            <p:ph type="title"/>
          </p:nvPr>
        </p:nvSpPr>
        <p:spPr>
          <a:xfrm>
            <a:off x="407534" y="191143"/>
            <a:ext cx="5698930" cy="1092201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t>Health and Active Transportation</a:t>
            </a:r>
          </a:p>
        </p:txBody>
      </p:sp>
      <p:sp>
        <p:nvSpPr>
          <p:cNvPr id="22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418844" y="1538431"/>
            <a:ext cx="5698930" cy="8664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In the last 30 days, how many days did you bike for transportation?</a:t>
            </a:r>
          </a:p>
        </p:txBody>
      </p:sp>
      <p:graphicFrame>
        <p:nvGraphicFramePr>
          <p:cNvPr id="228" name="Chart 5"/>
          <p:cNvGraphicFramePr/>
          <p:nvPr/>
        </p:nvGraphicFramePr>
        <p:xfrm>
          <a:off x="1261619" y="2801636"/>
          <a:ext cx="6202146" cy="376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Health Equity: Not Just Words...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sz="half" idx="1"/>
          </p:nvPr>
        </p:nvSpPr>
        <p:spPr>
          <a:xfrm>
            <a:off x="514351" y="2142069"/>
            <a:ext cx="3746503" cy="36491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sldNum" sz="quarter" idx="4294967295"/>
          </p:nvPr>
        </p:nvSpPr>
        <p:spPr>
          <a:xfrm>
            <a:off x="7006394" y="4956533"/>
            <a:ext cx="301214" cy="523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19144" t="25977" r="29465" b="12782"/>
          <a:stretch>
            <a:fillRect/>
          </a:stretch>
        </p:blipFill>
        <p:spPr>
          <a:xfrm>
            <a:off x="255891" y="1118731"/>
            <a:ext cx="8364327" cy="5603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1"/>
          <p:cNvSpPr txBox="1">
            <a:spLocks noGrp="1"/>
          </p:cNvSpPr>
          <p:nvPr>
            <p:ph type="title"/>
          </p:nvPr>
        </p:nvSpPr>
        <p:spPr>
          <a:xfrm>
            <a:off x="484709" y="452718"/>
            <a:ext cx="7055382" cy="14005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6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1588"/>
            <a:ext cx="9144000" cy="6594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0000FF"/>
      </a:hlink>
      <a:folHlink>
        <a:srgbClr val="FF00FF"/>
      </a:folHlink>
    </a:clrScheme>
    <a:fontScheme name="Ion">
      <a:majorFont>
        <a:latin typeface="Helvetica"/>
        <a:ea typeface="Helvetica"/>
        <a:cs typeface="Helvetica"/>
      </a:majorFont>
      <a:minorFont>
        <a:latin typeface="Century Gothic"/>
        <a:ea typeface="Century Gothic"/>
        <a:cs typeface="Century Gothic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0000FF"/>
      </a:hlink>
      <a:folHlink>
        <a:srgbClr val="FF00FF"/>
      </a:folHlink>
    </a:clrScheme>
    <a:fontScheme name="Ion">
      <a:majorFont>
        <a:latin typeface="Helvetica"/>
        <a:ea typeface="Helvetica"/>
        <a:cs typeface="Helvetica"/>
      </a:majorFont>
      <a:minorFont>
        <a:latin typeface="Century Gothic"/>
        <a:ea typeface="Century Gothic"/>
        <a:cs typeface="Century Gothic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Office PowerPoint</Application>
  <PresentationFormat>On-screen Show (4:3)</PresentationFormat>
  <Paragraphs>20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Ion</vt:lpstr>
      <vt:lpstr>How Walking or Biking to Work Can Save the World</vt:lpstr>
      <vt:lpstr>Why Is Health Even Involved?</vt:lpstr>
      <vt:lpstr>PowerPoint Presentation</vt:lpstr>
      <vt:lpstr>PowerPoint Presentation</vt:lpstr>
      <vt:lpstr>PowerPoint Presentation</vt:lpstr>
      <vt:lpstr>Health and Active Transportation</vt:lpstr>
      <vt:lpstr>Health and Active Transportation</vt:lpstr>
      <vt:lpstr>Health Equity: Not Just Words...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Walking or Biking to Work Can Save the World</dc:title>
  <dc:creator>Mat Carlile</dc:creator>
  <cp:lastModifiedBy>Mat E. Carlile</cp:lastModifiedBy>
  <cp:revision>1</cp:revision>
  <dcterms:modified xsi:type="dcterms:W3CDTF">2017-06-21T13:49:35Z</dcterms:modified>
</cp:coreProperties>
</file>